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93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2768"/>
            <a:ext cx="4910328" cy="2130552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8869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1BA03-3A07-5744-BDC0-ECD206DCD8C8}" type="datetimeFigureOut">
              <a:rPr lang="en-US" smtClean="0"/>
              <a:pPr/>
              <a:t>1/2/12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FB46-FB7B-4879-9B1A-EE9F4DE9AF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21024" y="85165"/>
            <a:ext cx="4433047" cy="4433047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9294" y="112058"/>
            <a:ext cx="4201255" cy="4201255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5" name="Oval 34"/>
          <p:cNvSpPr/>
          <p:nvPr/>
        </p:nvSpPr>
        <p:spPr>
          <a:xfrm>
            <a:off x="264460" y="138952"/>
            <a:ext cx="3988777" cy="4056383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7" name="Oval 36"/>
          <p:cNvSpPr/>
          <p:nvPr/>
        </p:nvSpPr>
        <p:spPr>
          <a:xfrm>
            <a:off x="264460" y="138953"/>
            <a:ext cx="3897026" cy="3897026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127000" dist="63500" dir="162000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178859"/>
            <a:ext cx="9144000" cy="45291"/>
            <a:chOff x="0" y="1613647"/>
            <a:chExt cx="9144000" cy="4529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5715000"/>
            <a:ext cx="9144000" cy="45291"/>
            <a:chOff x="0" y="1613647"/>
            <a:chExt cx="9144000" cy="4529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581400" cy="1252538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581400" cy="243840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1BA03-3A07-5744-BDC0-ECD206DCD8C8}" type="datetimeFigureOut">
              <a:rPr lang="en-US" smtClean="0"/>
              <a:pPr/>
              <a:t>1/2/12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D671-75BA-504F-9FA3-E4E107EC11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85131" y="1116106"/>
            <a:ext cx="4724400" cy="472440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3386" y="1148001"/>
            <a:ext cx="4434840" cy="4434987"/>
          </a:xfrm>
          <a:prstGeom prst="ellipse">
            <a:avLst/>
          </a:prstGeom>
          <a:effectLst>
            <a:innerShdw blurRad="63500" dist="50800" dir="18900000">
              <a:prstClr val="black">
                <a:alpha val="3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1BA03-3A07-5744-BDC0-ECD206DCD8C8}" type="datetimeFigureOut">
              <a:rPr lang="en-US" smtClean="0"/>
              <a:pPr/>
              <a:t>1/2/12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D671-75BA-504F-9FA3-E4E107EC11C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609600"/>
            <a:ext cx="15875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6294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499" y="6356350"/>
            <a:ext cx="1148229" cy="365125"/>
          </a:xfrm>
        </p:spPr>
        <p:txBody>
          <a:bodyPr/>
          <a:lstStyle/>
          <a:p>
            <a:fld id="{CFB1BA03-3A07-5744-BDC0-ECD206DCD8C8}" type="datetimeFigureOut">
              <a:rPr lang="en-US" smtClean="0"/>
              <a:pPr/>
              <a:t>1/2/12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D671-75BA-504F-9FA3-E4E107EC11C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065260" y="3406355"/>
            <a:ext cx="6858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1BA03-3A07-5744-BDC0-ECD206DCD8C8}" type="datetimeFigureOut">
              <a:rPr lang="en-US" smtClean="0"/>
              <a:pPr/>
              <a:t>1/2/12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D671-75BA-504F-9FA3-E4E107EC11C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10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376" y="1573306"/>
            <a:ext cx="3653117" cy="2133600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376" y="3998259"/>
            <a:ext cx="3653117" cy="88302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1BA03-3A07-5744-BDC0-ECD206DCD8C8}" type="datetimeFigureOut">
              <a:rPr lang="en-US" smtClean="0"/>
              <a:pPr/>
              <a:t>1/2/12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34471" y="685800"/>
            <a:ext cx="5268049" cy="526804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Oval 16"/>
          <p:cNvSpPr/>
          <p:nvPr/>
        </p:nvSpPr>
        <p:spPr>
          <a:xfrm>
            <a:off x="229676" y="712694"/>
            <a:ext cx="4983480" cy="498348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241232" y="716992"/>
            <a:ext cx="4906459" cy="4852935"/>
          </a:xfrm>
          <a:prstGeom prst="ellipse">
            <a:avLst/>
          </a:prstGeom>
          <a:effectLst>
            <a:innerShdw blurRad="63500" dist="50800" dir="16200000">
              <a:prstClr val="black">
                <a:alpha val="30000"/>
              </a:prstClr>
            </a:innerShdw>
          </a:effectLst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8013" cy="1362075"/>
          </a:xfrm>
        </p:spPr>
        <p:txBody>
          <a:bodyPr anchor="b" anchorCtr="0">
            <a:normAutofit/>
          </a:bodyPr>
          <a:lstStyle>
            <a:lvl1pPr algn="ctr"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29013"/>
            <a:ext cx="8228013" cy="1347787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1BA03-3A07-5744-BDC0-ECD206DCD8C8}" type="datetimeFigureOut">
              <a:rPr lang="en-US" smtClean="0"/>
              <a:pPr/>
              <a:t>1/2/12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D671-75BA-504F-9FA3-E4E107EC11C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7"/>
          <p:cNvGrpSpPr/>
          <p:nvPr/>
        </p:nvGrpSpPr>
        <p:grpSpPr>
          <a:xfrm>
            <a:off x="0" y="1447800"/>
            <a:ext cx="9144000" cy="45291"/>
            <a:chOff x="0" y="1613647"/>
            <a:chExt cx="9144000" cy="4529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0"/>
          <p:cNvGrpSpPr/>
          <p:nvPr/>
        </p:nvGrpSpPr>
        <p:grpSpPr>
          <a:xfrm>
            <a:off x="0" y="4939553"/>
            <a:ext cx="9144000" cy="45291"/>
            <a:chOff x="0" y="1613647"/>
            <a:chExt cx="9144000" cy="4529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1BA03-3A07-5744-BDC0-ECD206DCD8C8}" type="datetimeFigureOut">
              <a:rPr lang="en-US" smtClean="0"/>
              <a:pPr/>
              <a:t>1/2/12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D671-75BA-504F-9FA3-E4E107EC11C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1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1BA03-3A07-5744-BDC0-ECD206DCD8C8}" type="datetimeFigureOut">
              <a:rPr lang="en-US" smtClean="0"/>
              <a:pPr/>
              <a:t>1/2/12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D671-75BA-504F-9FA3-E4E107EC1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1BA03-3A07-5744-BDC0-ECD206DCD8C8}" type="datetimeFigureOut">
              <a:rPr lang="en-US" smtClean="0"/>
              <a:pPr/>
              <a:t>1/2/12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D671-75BA-504F-9FA3-E4E107EC11C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1BA03-3A07-5744-BDC0-ECD206DCD8C8}" type="datetimeFigureOut">
              <a:rPr lang="en-US" smtClean="0"/>
              <a:pPr/>
              <a:t>1/2/12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D671-75BA-504F-9FA3-E4E107EC1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58906"/>
            <a:ext cx="3602039" cy="116205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388" y="273051"/>
            <a:ext cx="4206240" cy="5778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905001"/>
            <a:ext cx="3602039" cy="3733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1BA03-3A07-5744-BDC0-ECD206DCD8C8}" type="datetimeFigureOut">
              <a:rPr lang="en-US" smtClean="0"/>
              <a:pPr/>
              <a:t>1/2/12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1679-83E0-4571-98D7-4BB535B5F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1BA03-3A07-5744-BDC0-ECD206DCD8C8}" type="datetimeFigureOut">
              <a:rPr lang="en-US" smtClean="0"/>
              <a:pPr/>
              <a:t>1/2/12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4D671-75BA-504F-9FA3-E4E107EC11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4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22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0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Ionic Bonds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Key Terms: valence electron, ion, ionic bond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two ions have separate charges, they are attracted to each other.</a:t>
            </a:r>
          </a:p>
          <a:p>
            <a:r>
              <a:rPr lang="en-US" dirty="0" smtClean="0"/>
              <a:t>Just like magnets!</a:t>
            </a:r>
          </a:p>
          <a:p>
            <a:r>
              <a:rPr lang="en-US" dirty="0" smtClean="0"/>
              <a:t>Opposites attract.</a:t>
            </a:r>
          </a:p>
          <a:p>
            <a:r>
              <a:rPr lang="en-US" dirty="0" smtClean="0"/>
              <a:t>The force of attraction holds them together in an ionic bond.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l"/>
            <a:r>
              <a:rPr lang="en-US" sz="2500" dirty="0" smtClean="0"/>
              <a:t>Sodium Chloride is an ionic compound. The sodium atom loses an electron and the chlorine atom gains an electron.</a:t>
            </a:r>
            <a:endParaRPr lang="en-US" sz="2500" dirty="0"/>
          </a:p>
        </p:txBody>
      </p:sp>
      <p:pic>
        <p:nvPicPr>
          <p:cNvPr id="4" name="Content Placeholder 3" descr="ionic compound.gif"/>
          <p:cNvPicPr>
            <a:picLocks noGrp="1" noChangeAspect="1"/>
          </p:cNvPicPr>
          <p:nvPr>
            <p:ph idx="1"/>
          </p:nvPr>
        </p:nvPicPr>
        <p:blipFill>
          <a:blip r:embed="rId2"/>
          <a:srcRect l="-1340" r="-1340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Neutral Atoms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number of protons(+) and the number of electrons(-) in an atom are the same.</a:t>
            </a:r>
          </a:p>
          <a:p>
            <a:r>
              <a:rPr lang="en-US" dirty="0" smtClean="0"/>
              <a:t>The charges are balanced. </a:t>
            </a:r>
          </a:p>
          <a:p>
            <a:r>
              <a:rPr lang="en-US" dirty="0" smtClean="0"/>
              <a:t>All atoms are neutral.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neutral atom.bmp"/>
          <p:cNvPicPr>
            <a:picLocks noGrp="1" noChangeAspect="1"/>
          </p:cNvPicPr>
          <p:nvPr>
            <p:ph idx="1"/>
          </p:nvPr>
        </p:nvPicPr>
        <p:blipFill>
          <a:blip r:embed="rId2"/>
          <a:srcRect l="-14904" r="-14904"/>
          <a:stretch>
            <a:fillRect/>
          </a:stretch>
        </p:blipFill>
        <p:spPr>
          <a:xfrm>
            <a:off x="0" y="639678"/>
            <a:ext cx="9144000" cy="538012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Valence Electrons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electron in the </a:t>
            </a:r>
            <a:r>
              <a:rPr lang="en-US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outermost</a:t>
            </a:r>
            <a:r>
              <a:rPr lang="en-US" dirty="0" smtClean="0"/>
              <a:t> energy level of an atom is called a valence electron. </a:t>
            </a:r>
          </a:p>
          <a:p>
            <a:r>
              <a:rPr lang="en-US" dirty="0" smtClean="0"/>
              <a:t>The maximum number of electrons that can be found in the </a:t>
            </a:r>
            <a:r>
              <a:rPr lang="en-US" i="1" dirty="0" smtClean="0">
                <a:solidFill>
                  <a:srgbClr val="0D0D0D"/>
                </a:solidFill>
              </a:rPr>
              <a:t>outermost</a:t>
            </a:r>
            <a:r>
              <a:rPr lang="en-US" dirty="0" smtClean="0"/>
              <a:t> energy level is eight.</a:t>
            </a:r>
          </a:p>
          <a:p>
            <a:r>
              <a:rPr lang="en-US" dirty="0" smtClean="0"/>
              <a:t>An atom with eight electrons in its outermost energy level is very stable.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sz="2800" dirty="0" smtClean="0"/>
              <a:t>1. How can we determine the element below?</a:t>
            </a:r>
            <a:br>
              <a:rPr lang="en-US" sz="2800" dirty="0" smtClean="0"/>
            </a:br>
            <a:r>
              <a:rPr lang="en-US" sz="2800" dirty="0" smtClean="0"/>
              <a:t>2. Locate the valence electron.</a:t>
            </a:r>
            <a:endParaRPr lang="en-US" sz="2800" dirty="0"/>
          </a:p>
        </p:txBody>
      </p:sp>
      <p:pic>
        <p:nvPicPr>
          <p:cNvPr id="6" name="Content Placeholder 5" descr="copper 2.jpg"/>
          <p:cNvPicPr>
            <a:picLocks noGrp="1" noChangeAspect="1"/>
          </p:cNvPicPr>
          <p:nvPr>
            <p:ph idx="1"/>
          </p:nvPr>
        </p:nvPicPr>
        <p:blipFill>
          <a:blip r:embed="rId2"/>
          <a:srcRect l="-50047" r="-5004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ion is an atom with an electrical charge.</a:t>
            </a:r>
          </a:p>
          <a:p>
            <a:r>
              <a:rPr lang="en-US" dirty="0" smtClean="0"/>
              <a:t>This happens when an atom loses an electron or gains an electron when atoms form chemical bonds.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l"/>
            <a:r>
              <a:rPr lang="en-US" sz="2800" dirty="0" smtClean="0"/>
              <a:t>When an atom gains an electron, it becomes negatively charged. There are now more electrons than protons.</a:t>
            </a:r>
            <a:endParaRPr lang="en-US" sz="2800" dirty="0"/>
          </a:p>
        </p:txBody>
      </p:sp>
      <p:pic>
        <p:nvPicPr>
          <p:cNvPr id="6" name="Content Placeholder 5" descr="Negative-Ion.gif"/>
          <p:cNvPicPr>
            <a:picLocks noGrp="1" noChangeAspect="1"/>
          </p:cNvPicPr>
          <p:nvPr>
            <p:ph idx="1"/>
          </p:nvPr>
        </p:nvPicPr>
        <p:blipFill>
          <a:blip r:embed="rId2"/>
          <a:srcRect l="-28357" r="-2835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en-US" sz="2800" dirty="0" smtClean="0"/>
              <a:t>When an atom loses electrons, it becomes positively charged. There are more protons than electrons.</a:t>
            </a:r>
            <a:endParaRPr lang="en-US" sz="2800" dirty="0"/>
          </a:p>
        </p:txBody>
      </p:sp>
      <p:pic>
        <p:nvPicPr>
          <p:cNvPr id="4" name="Content Placeholder 3" descr="Positive-Ion.gif"/>
          <p:cNvPicPr>
            <a:picLocks noGrp="1" noChangeAspect="1"/>
          </p:cNvPicPr>
          <p:nvPr>
            <p:ph idx="1"/>
          </p:nvPr>
        </p:nvPicPr>
        <p:blipFill>
          <a:blip r:embed="rId2"/>
          <a:srcRect l="-18763" r="-18763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Ionic Bonds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ionic bond forms between atoms that have gained or lost electrons.</a:t>
            </a:r>
          </a:p>
          <a:p>
            <a:r>
              <a:rPr lang="en-US" dirty="0" smtClean="0"/>
              <a:t>The atom that loses electrons becomes a positive ion. The atom that gains electrons becomes a negative 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cus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Focus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Focus.thmx</Template>
  <TotalTime>135</TotalTime>
  <Words>269</Words>
  <Application>Microsoft Macintosh PowerPoint</Application>
  <PresentationFormat>On-screen Show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Focus</vt:lpstr>
      <vt:lpstr>Ionic Bonds</vt:lpstr>
      <vt:lpstr>Neutral Atoms</vt:lpstr>
      <vt:lpstr>Slide 3</vt:lpstr>
      <vt:lpstr>Valence Electrons</vt:lpstr>
      <vt:lpstr>1. How can we determine the element below? 2. Locate the valence electron.</vt:lpstr>
      <vt:lpstr>Ions</vt:lpstr>
      <vt:lpstr>When an atom gains an electron, it becomes negatively charged. There are now more electrons than protons.</vt:lpstr>
      <vt:lpstr>When an atom loses electrons, it becomes positively charged. There are more protons than electrons.</vt:lpstr>
      <vt:lpstr>Ionic Bonds</vt:lpstr>
      <vt:lpstr>Slide 10</vt:lpstr>
      <vt:lpstr>Sodium Chloride is an ionic compound. The sodium atom loses an electron and the chlorine atom gains an electron.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Ionic Bonds</dc:title>
  <dc:creator>Billy Auger</dc:creator>
  <cp:lastModifiedBy>Billy Auger</cp:lastModifiedBy>
  <cp:revision>10</cp:revision>
  <dcterms:created xsi:type="dcterms:W3CDTF">2012-01-02T20:52:00Z</dcterms:created>
  <dcterms:modified xsi:type="dcterms:W3CDTF">2012-01-02T21:44:16Z</dcterms:modified>
</cp:coreProperties>
</file>