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0" Type="http://schemas.openxmlformats.org/officeDocument/2006/relationships/presProps" Target="presProps.xml"/><Relationship Id="rId5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printerSettings" Target="printerSettings/printerSettings1.bin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14800" y="1572768"/>
            <a:ext cx="4910328" cy="2130552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3711388"/>
            <a:ext cx="4910328" cy="88696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Oval 19"/>
          <p:cNvSpPr>
            <a:spLocks noChangeAspect="1"/>
          </p:cNvSpPr>
          <p:nvPr/>
        </p:nvSpPr>
        <p:spPr>
          <a:xfrm>
            <a:off x="121024" y="85165"/>
            <a:ext cx="4433047" cy="4433047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79294" y="112058"/>
            <a:ext cx="4201255" cy="4201255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5" name="Oval 34"/>
          <p:cNvSpPr/>
          <p:nvPr/>
        </p:nvSpPr>
        <p:spPr>
          <a:xfrm>
            <a:off x="264460" y="138952"/>
            <a:ext cx="3988777" cy="4056383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7" name="Oval 36"/>
          <p:cNvSpPr/>
          <p:nvPr/>
        </p:nvSpPr>
        <p:spPr>
          <a:xfrm>
            <a:off x="264460" y="138953"/>
            <a:ext cx="3897026" cy="3897026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127000" dist="63500" dir="162000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178859"/>
            <a:ext cx="9144000" cy="45291"/>
            <a:chOff x="0" y="1613647"/>
            <a:chExt cx="9144000" cy="45291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0" y="5715000"/>
            <a:ext cx="9144000" cy="45291"/>
            <a:chOff x="0" y="1613647"/>
            <a:chExt cx="9144000" cy="4529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581400" cy="1252538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95600"/>
            <a:ext cx="3581400" cy="2438400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4285131" y="1116106"/>
            <a:ext cx="4724400" cy="472440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3386" y="1148001"/>
            <a:ext cx="4434840" cy="4434987"/>
          </a:xfrm>
          <a:prstGeom prst="ellipse">
            <a:avLst/>
          </a:prstGeom>
          <a:effectLst>
            <a:innerShdw blurRad="63500" dist="50800" dir="18900000">
              <a:prstClr val="black">
                <a:alpha val="30000"/>
              </a:prstClr>
            </a:innerShdw>
          </a:effectLst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" pitchFamily="2" charset="2"/>
              <a:buNone/>
              <a:defRPr sz="1800" b="1" kern="1200">
                <a:solidFill>
                  <a:schemeClr val="tx1"/>
                </a:solidFill>
                <a:effectLst>
                  <a:outerShdw blurRad="50800" dist="50800" dir="2700000" algn="tl" rotWithShape="0">
                    <a:schemeClr val="bg1">
                      <a:alpha val="3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6500" y="609600"/>
            <a:ext cx="15875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629400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56499" y="6356350"/>
            <a:ext cx="1148229" cy="365125"/>
          </a:xfrm>
        </p:spPr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4065260" y="3406355"/>
            <a:ext cx="6858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10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>
            <a:off x="0" y="1461247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9"/>
          <p:cNvGrpSpPr/>
          <p:nvPr/>
        </p:nvGrpSpPr>
        <p:grpSpPr>
          <a:xfrm>
            <a:off x="0" y="4953000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5376" y="1573306"/>
            <a:ext cx="3653117" cy="2133600"/>
          </a:xfrm>
        </p:spPr>
        <p:txBody>
          <a:bodyPr anchor="b" anchorCtr="0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5376" y="3998259"/>
            <a:ext cx="3653117" cy="883024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6" name="Oval 15"/>
          <p:cNvSpPr>
            <a:spLocks noChangeAspect="1"/>
          </p:cNvSpPr>
          <p:nvPr/>
        </p:nvSpPr>
        <p:spPr>
          <a:xfrm>
            <a:off x="134471" y="685800"/>
            <a:ext cx="5268049" cy="526804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lumMod val="75000"/>
                </a:schemeClr>
              </a:gs>
              <a:gs pos="100000">
                <a:schemeClr val="accent1"/>
              </a:gs>
            </a:gsLst>
            <a:lin ang="8400000" scaled="0"/>
            <a:tileRect/>
          </a:gra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chilly" dir="t">
              <a:rot lat="0" lon="0" rev="16800000"/>
            </a:lightRig>
          </a:scene3d>
          <a:sp3d>
            <a:bevelT w="127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Oval 16"/>
          <p:cNvSpPr/>
          <p:nvPr/>
        </p:nvSpPr>
        <p:spPr>
          <a:xfrm>
            <a:off x="229676" y="712694"/>
            <a:ext cx="4983480" cy="4983480"/>
          </a:xfrm>
          <a:prstGeom prst="ellipse">
            <a:avLst/>
          </a:prstGeom>
          <a:gradFill flip="none" rotWithShape="1">
            <a:gsLst>
              <a:gs pos="0">
                <a:schemeClr val="accent2">
                  <a:alpha val="30000"/>
                </a:schemeClr>
              </a:gs>
              <a:gs pos="100000">
                <a:schemeClr val="accent2">
                  <a:lumMod val="75000"/>
                  <a:alpha val="30000"/>
                </a:schemeClr>
              </a:gs>
            </a:gsLst>
            <a:lin ang="2700000" scaled="1"/>
            <a:tileRect/>
          </a:gradFill>
          <a:ln>
            <a:noFill/>
          </a:ln>
          <a:effectLst>
            <a:innerShdw blurRad="38100" dist="12700" dir="2700000">
              <a:prstClr val="black">
                <a:alpha val="3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Picture Placeholder 24"/>
          <p:cNvSpPr>
            <a:spLocks noGrp="1"/>
          </p:cNvSpPr>
          <p:nvPr>
            <p:ph type="pic" sz="quarter" idx="13"/>
          </p:nvPr>
        </p:nvSpPr>
        <p:spPr>
          <a:xfrm>
            <a:off x="241232" y="716992"/>
            <a:ext cx="4906459" cy="4852935"/>
          </a:xfrm>
          <a:prstGeom prst="ellipse">
            <a:avLst/>
          </a:prstGeom>
          <a:effectLst>
            <a:innerShdw blurRad="63500" dist="50800" dir="16200000">
              <a:prstClr val="black">
                <a:alpha val="30000"/>
              </a:prstClr>
            </a:innerShdw>
          </a:effectLst>
        </p:spPr>
        <p:txBody>
          <a:bodyPr>
            <a:normAutofit/>
          </a:bodyPr>
          <a:lstStyle>
            <a:lvl1pPr algn="r"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8013" cy="1362075"/>
          </a:xfrm>
        </p:spPr>
        <p:txBody>
          <a:bodyPr anchor="b" anchorCtr="0">
            <a:normAutofit/>
          </a:bodyPr>
          <a:lstStyle>
            <a:lvl1pPr algn="ctr"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29013"/>
            <a:ext cx="8228013" cy="1347787"/>
          </a:xfrm>
        </p:spPr>
        <p:txBody>
          <a:bodyPr anchor="t" anchorCtr="0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7"/>
          <p:cNvGrpSpPr/>
          <p:nvPr/>
        </p:nvGrpSpPr>
        <p:grpSpPr>
          <a:xfrm>
            <a:off x="0" y="1447800"/>
            <a:ext cx="9144000" cy="45291"/>
            <a:chOff x="0" y="1613647"/>
            <a:chExt cx="9144000" cy="45291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10"/>
          <p:cNvGrpSpPr/>
          <p:nvPr/>
        </p:nvGrpSpPr>
        <p:grpSpPr>
          <a:xfrm>
            <a:off x="0" y="4939553"/>
            <a:ext cx="9144000" cy="45291"/>
            <a:chOff x="0" y="1613647"/>
            <a:chExt cx="9144000" cy="45291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057401"/>
            <a:ext cx="3931920" cy="398032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1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734670"/>
            <a:ext cx="3931920" cy="744071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514600"/>
            <a:ext cx="3931920" cy="35231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6" name="Group 6"/>
          <p:cNvGrpSpPr/>
          <p:nvPr/>
        </p:nvGrpSpPr>
        <p:grpSpPr>
          <a:xfrm>
            <a:off x="0" y="1584169"/>
            <a:ext cx="9144000" cy="45291"/>
            <a:chOff x="0" y="1613647"/>
            <a:chExt cx="9144000" cy="45291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0" y="1657350"/>
              <a:ext cx="9144000" cy="1588"/>
            </a:xfrm>
            <a:prstGeom prst="line">
              <a:avLst/>
            </a:prstGeom>
            <a:ln w="88900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613647"/>
              <a:ext cx="9144000" cy="1588"/>
            </a:xfrm>
            <a:prstGeom prst="line">
              <a:avLst/>
            </a:prstGeom>
            <a:ln w="63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58906"/>
            <a:ext cx="3602039" cy="116205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3388" y="273051"/>
            <a:ext cx="4206240" cy="57785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1905001"/>
            <a:ext cx="3602039" cy="3733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1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1129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BE3D0-08D2-4549-9EA7-27933505D139}" type="datetimeFigureOut">
              <a:rPr lang="en-US" smtClean="0"/>
              <a:pPr/>
              <a:t>1/26/12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7D9FE-A035-304A-BF32-B487CDA9FEE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4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22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20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ct val="20000"/>
        </a:spcBef>
        <a:buClr>
          <a:schemeClr val="accent2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"/>
        <a:defRPr sz="1800" b="1" kern="1200">
          <a:solidFill>
            <a:schemeClr val="tx1"/>
          </a:solidFill>
          <a:effectLst>
            <a:outerShdw blurRad="50800" dist="50800" dir="270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Four Ways To Speed Up The Rate </a:t>
            </a:r>
            <a:r>
              <a:rPr lang="en-US" smtClean="0"/>
              <a:t>Of Dissolving: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1-Stirring</a:t>
            </a:r>
            <a:endParaRPr lang="en-US" dirty="0"/>
          </a:p>
        </p:txBody>
      </p:sp>
      <p:pic>
        <p:nvPicPr>
          <p:cNvPr id="4" name="Content Placeholder 3" descr="stirring 1.gif"/>
          <p:cNvPicPr>
            <a:picLocks noGrp="1" noChangeAspect="1"/>
          </p:cNvPicPr>
          <p:nvPr>
            <p:ph idx="1"/>
          </p:nvPr>
        </p:nvPicPr>
        <p:blipFill>
          <a:blip r:embed="rId2"/>
          <a:srcRect l="-31015" r="-31015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2-Increase Temperature of the Solvent.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increased temperature makes the water molecules move faster.</a:t>
            </a:r>
          </a:p>
          <a:p>
            <a:r>
              <a:rPr lang="en-US" sz="3200" dirty="0" smtClean="0"/>
              <a:t>This increase in energy helps separate the solute faster.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water molecules.gif"/>
          <p:cNvPicPr>
            <a:picLocks noGrp="1" noChangeAspect="1"/>
          </p:cNvPicPr>
          <p:nvPr>
            <p:ph idx="1"/>
          </p:nvPr>
        </p:nvPicPr>
        <p:blipFill>
          <a:blip r:embed="rId2"/>
          <a:srcRect l="-55913" r="-55913"/>
          <a:stretch>
            <a:fillRect/>
          </a:stretch>
        </p:blipFill>
        <p:spPr>
          <a:xfrm>
            <a:off x="0" y="1047589"/>
            <a:ext cx="9144000" cy="47373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3-Increase Surface Area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12883" r="-12883"/>
          <a:stretch>
            <a:fillRect/>
          </a:stretch>
        </p:blipFill>
        <p:spPr>
          <a:xfrm>
            <a:off x="0" y="1750320"/>
            <a:ext cx="9144000" cy="42694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– Increase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When pressure is increased, more gas is dissolved.</a:t>
            </a:r>
          </a:p>
          <a:p>
            <a:r>
              <a:rPr lang="en-US" sz="3200" dirty="0" smtClean="0"/>
              <a:t>When you open a soda bottle, you can hear the gas escaping.</a:t>
            </a:r>
          </a:p>
          <a:p>
            <a:r>
              <a:rPr lang="en-US" sz="3200" dirty="0" smtClean="0"/>
              <a:t>Carbon Dioxide has been added under high pressure.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7gaspressure.gif"/>
          <p:cNvPicPr>
            <a:picLocks noGrp="1" noChangeAspect="1"/>
          </p:cNvPicPr>
          <p:nvPr>
            <p:ph idx="1"/>
          </p:nvPr>
        </p:nvPicPr>
        <p:blipFill>
          <a:blip r:embed="rId2"/>
          <a:srcRect l="-59038" r="-59038"/>
          <a:stretch>
            <a:fillRect/>
          </a:stretch>
        </p:blipFill>
        <p:spPr>
          <a:xfrm>
            <a:off x="0" y="846603"/>
            <a:ext cx="9144000" cy="46459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cus">
  <a:themeElements>
    <a:clrScheme name="Focus">
      <a:dk1>
        <a:sysClr val="windowText" lastClr="000000"/>
      </a:dk1>
      <a:lt1>
        <a:sysClr val="window" lastClr="FFFFFF"/>
      </a:lt1>
      <a:dk2>
        <a:srgbClr val="0064E2"/>
      </a:dk2>
      <a:lt2>
        <a:srgbClr val="B5D2F5"/>
      </a:lt2>
      <a:accent1>
        <a:srgbClr val="FFB91D"/>
      </a:accent1>
      <a:accent2>
        <a:srgbClr val="F97817"/>
      </a:accent2>
      <a:accent3>
        <a:srgbClr val="6DE304"/>
      </a:accent3>
      <a:accent4>
        <a:srgbClr val="FF0000"/>
      </a:accent4>
      <a:accent5>
        <a:srgbClr val="732BEA"/>
      </a:accent5>
      <a:accent6>
        <a:srgbClr val="C913AD"/>
      </a:accent6>
      <a:hlink>
        <a:srgbClr val="FFE400"/>
      </a:hlink>
      <a:folHlink>
        <a:srgbClr val="A3EC62"/>
      </a:folHlink>
    </a:clrScheme>
    <a:fontScheme name="Focus">
      <a:majorFont>
        <a:latin typeface="Corbel"/>
        <a:ea typeface=""/>
        <a:cs typeface=""/>
        <a:font script="Jpan" typeface="ＭＳ ゴシック"/>
      </a:majorFont>
      <a:minorFont>
        <a:latin typeface="Corbel"/>
        <a:ea typeface=""/>
        <a:cs typeface=""/>
        <a:font script="Jpan" typeface="ＭＳ ゴシック"/>
      </a:minorFont>
    </a:fontScheme>
    <a:fmtScheme name="Focus">
      <a:fillStyleLst>
        <a:solidFill>
          <a:schemeClr val="phClr"/>
        </a:solidFill>
        <a:solidFill>
          <a:schemeClr val="phClr"/>
        </a:solidFill>
        <a:solidFill>
          <a:schemeClr val="phClr">
            <a:satMod val="150000"/>
          </a:schemeClr>
        </a:soli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101600" dist="63500" dir="42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glow rad="101600">
              <a:schemeClr val="lt1"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soft" dir="r">
              <a:rot lat="0" lon="0" rev="5400000"/>
            </a:lightRig>
          </a:scene3d>
          <a:sp3d prstMaterial="softmetal">
            <a:bevelT w="31750" h="63500"/>
          </a:sp3d>
        </a:effectStyle>
      </a:effectStyleLst>
      <a:bgFillStyleLst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hade val="10000"/>
                <a:satMod val="250000"/>
              </a:schemeClr>
              <a:schemeClr val="phClr">
                <a:tint val="70000"/>
                <a:alpha val="80000"/>
                <a:sat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Focus.thmx</Template>
  <TotalTime>97</TotalTime>
  <Words>83</Words>
  <Application>Microsoft Macintosh PowerPoint</Application>
  <PresentationFormat>On-screen Show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Focus</vt:lpstr>
      <vt:lpstr>Four Ways To Speed Up The Rate Of Dissolving:</vt:lpstr>
      <vt:lpstr>1-Stirring</vt:lpstr>
      <vt:lpstr>2-Increase Temperature of the Solvent.</vt:lpstr>
      <vt:lpstr>Slide 4</vt:lpstr>
      <vt:lpstr>3-Increase Surface Area</vt:lpstr>
      <vt:lpstr>4 – Increase Pressure</vt:lpstr>
      <vt:lpstr>Slide 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Ways To Speed Up The Rate Of Dissolving.</dc:title>
  <dc:creator>Billy Auger</dc:creator>
  <cp:lastModifiedBy>GNPS</cp:lastModifiedBy>
  <cp:revision>7</cp:revision>
  <dcterms:created xsi:type="dcterms:W3CDTF">2012-01-26T19:14:04Z</dcterms:created>
  <dcterms:modified xsi:type="dcterms:W3CDTF">2012-01-26T19:25:41Z</dcterms:modified>
</cp:coreProperties>
</file>