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6D97-255E-8445-8A9A-0EF5747B59EE}" type="datetimeFigureOut">
              <a:rPr lang="en-US" smtClean="0"/>
              <a:pPr/>
              <a:t>7/27/11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286AC-B36B-804C-B15A-D036328EF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Atomic Mass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latin typeface="Comic Sans MS"/>
                <a:cs typeface="Comic Sans MS"/>
              </a:rPr>
              <a:t>Atomic mass</a:t>
            </a:r>
            <a:r>
              <a:rPr lang="en-US" dirty="0" smtClean="0">
                <a:latin typeface="Comic Sans MS"/>
                <a:cs typeface="Comic Sans MS"/>
              </a:rPr>
              <a:t> – The total mass of the protons and neutrons in an atom.</a:t>
            </a:r>
          </a:p>
          <a:p>
            <a:r>
              <a:rPr lang="en-US" dirty="0" smtClean="0">
                <a:latin typeface="Comic Sans MS"/>
                <a:cs typeface="Comic Sans MS"/>
              </a:rPr>
              <a:t>The mass of an atom is extremely small.</a:t>
            </a:r>
          </a:p>
          <a:p>
            <a:r>
              <a:rPr lang="en-US" dirty="0" smtClean="0">
                <a:latin typeface="Comic Sans MS"/>
                <a:cs typeface="Comic Sans MS"/>
              </a:rPr>
              <a:t>We cannot measure the mass of an atom using grams (</a:t>
            </a:r>
            <a:r>
              <a:rPr lang="en-US" dirty="0" err="1" smtClean="0">
                <a:latin typeface="Comic Sans MS"/>
                <a:cs typeface="Comic Sans MS"/>
              </a:rPr>
              <a:t>g</a:t>
            </a:r>
            <a:r>
              <a:rPr lang="en-US" dirty="0" smtClean="0">
                <a:latin typeface="Comic Sans MS"/>
                <a:cs typeface="Comic Sans MS"/>
              </a:rPr>
              <a:t>).</a:t>
            </a:r>
          </a:p>
          <a:p>
            <a:r>
              <a:rPr lang="en-US" dirty="0" smtClean="0">
                <a:latin typeface="Comic Sans MS"/>
                <a:cs typeface="Comic Sans MS"/>
              </a:rPr>
              <a:t>Scientists have developed a special unit  called the </a:t>
            </a:r>
            <a:r>
              <a:rPr lang="en-US" i="1" dirty="0" smtClean="0">
                <a:latin typeface="Comic Sans MS"/>
                <a:cs typeface="Comic Sans MS"/>
              </a:rPr>
              <a:t>atomic mass unit</a:t>
            </a:r>
            <a:r>
              <a:rPr lang="en-US" dirty="0" smtClean="0">
                <a:latin typeface="Comic Sans MS"/>
                <a:cs typeface="Comic Sans MS"/>
              </a:rPr>
              <a:t> or </a:t>
            </a:r>
            <a:r>
              <a:rPr lang="en-US" i="1" dirty="0" err="1" smtClean="0">
                <a:latin typeface="Comic Sans MS"/>
                <a:cs typeface="Comic Sans MS"/>
              </a:rPr>
              <a:t>amu</a:t>
            </a:r>
            <a:r>
              <a:rPr lang="en-US" dirty="0" smtClean="0">
                <a:latin typeface="Comic Sans MS"/>
                <a:cs typeface="Comic Sans MS"/>
              </a:rPr>
              <a:t>. 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One </a:t>
            </a:r>
            <a:r>
              <a:rPr lang="en-US" sz="3600" dirty="0" err="1" smtClean="0">
                <a:latin typeface="Comic Sans MS"/>
                <a:cs typeface="Comic Sans MS"/>
              </a:rPr>
              <a:t>amu</a:t>
            </a:r>
            <a:r>
              <a:rPr lang="en-US" sz="3600" dirty="0" smtClean="0">
                <a:latin typeface="Comic Sans MS"/>
                <a:cs typeface="Comic Sans MS"/>
              </a:rPr>
              <a:t> is equal to the mass of one proton.</a:t>
            </a:r>
          </a:p>
          <a:p>
            <a:r>
              <a:rPr lang="en-US" sz="3600" dirty="0" smtClean="0">
                <a:latin typeface="Comic Sans MS"/>
                <a:cs typeface="Comic Sans MS"/>
              </a:rPr>
              <a:t>Since a neutron has almost the same mass as a proton, the mass of a neutron is also equal to one </a:t>
            </a:r>
            <a:r>
              <a:rPr lang="en-US" sz="3600" dirty="0" err="1" smtClean="0">
                <a:latin typeface="Comic Sans MS"/>
                <a:cs typeface="Comic Sans MS"/>
              </a:rPr>
              <a:t>amu</a:t>
            </a:r>
            <a:r>
              <a:rPr lang="en-US" sz="3600" dirty="0" smtClean="0">
                <a:latin typeface="Comic Sans MS"/>
                <a:cs typeface="Comic Sans MS"/>
              </a:rPr>
              <a:t>.</a:t>
            </a:r>
          </a:p>
          <a:p>
            <a:r>
              <a:rPr lang="en-US" sz="3600" dirty="0" smtClean="0">
                <a:latin typeface="Comic Sans MS"/>
                <a:cs typeface="Comic Sans MS"/>
              </a:rPr>
              <a:t>Get This!.....The mass of an electron is equal to only 1/1,836 </a:t>
            </a:r>
            <a:r>
              <a:rPr lang="en-US" sz="3600" dirty="0" err="1" smtClean="0">
                <a:latin typeface="Comic Sans MS"/>
                <a:cs typeface="Comic Sans MS"/>
              </a:rPr>
              <a:t>amu</a:t>
            </a:r>
            <a:r>
              <a:rPr lang="en-US" sz="3600" dirty="0" smtClean="0">
                <a:latin typeface="Comic Sans MS"/>
                <a:cs typeface="Comic Sans MS"/>
              </a:rPr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6811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Comic Sans MS"/>
                <a:cs typeface="Comic Sans MS"/>
              </a:rPr>
              <a:t>   </a:t>
            </a:r>
            <a:r>
              <a:rPr lang="en-US" sz="3600" u="sng" dirty="0" smtClean="0">
                <a:latin typeface="Comic Sans MS"/>
                <a:cs typeface="Comic Sans MS"/>
              </a:rPr>
              <a:t>Atomic Mass</a:t>
            </a:r>
            <a:r>
              <a:rPr lang="en-US" sz="3600" dirty="0" smtClean="0">
                <a:latin typeface="Comic Sans MS"/>
                <a:cs typeface="Comic Sans MS"/>
              </a:rPr>
              <a:t> – The total </a:t>
            </a:r>
            <a:r>
              <a:rPr lang="en-US" sz="3600" i="1" dirty="0" smtClean="0">
                <a:latin typeface="Comic Sans MS"/>
                <a:cs typeface="Comic Sans MS"/>
              </a:rPr>
              <a:t>mass</a:t>
            </a:r>
            <a:r>
              <a:rPr lang="en-US" sz="3600" dirty="0" smtClean="0">
                <a:latin typeface="Comic Sans MS"/>
                <a:cs typeface="Comic Sans MS"/>
              </a:rPr>
              <a:t> of protons and neutrons in an atom.</a:t>
            </a:r>
          </a:p>
          <a:p>
            <a:pPr>
              <a:buNone/>
            </a:pPr>
            <a:endParaRPr lang="en-US" sz="3600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sz="3600" dirty="0" smtClean="0">
                <a:latin typeface="Comic Sans MS"/>
                <a:cs typeface="Comic Sans MS"/>
              </a:rPr>
              <a:t>   </a:t>
            </a:r>
            <a:r>
              <a:rPr lang="en-US" sz="3600" u="sng" dirty="0" smtClean="0">
                <a:latin typeface="Comic Sans MS"/>
                <a:cs typeface="Comic Sans MS"/>
              </a:rPr>
              <a:t>Mass Number </a:t>
            </a:r>
            <a:r>
              <a:rPr lang="en-US" sz="3600" dirty="0" smtClean="0">
                <a:latin typeface="Comic Sans MS"/>
                <a:cs typeface="Comic Sans MS"/>
              </a:rPr>
              <a:t>– The total </a:t>
            </a:r>
            <a:r>
              <a:rPr lang="en-US" sz="3600" i="1" dirty="0" smtClean="0">
                <a:latin typeface="Comic Sans MS"/>
                <a:cs typeface="Comic Sans MS"/>
              </a:rPr>
              <a:t>number</a:t>
            </a:r>
            <a:r>
              <a:rPr lang="en-US" sz="3600" dirty="0" smtClean="0">
                <a:latin typeface="Comic Sans MS"/>
                <a:cs typeface="Comic Sans MS"/>
              </a:rPr>
              <a:t> of protons and neutrons in an atom.</a:t>
            </a:r>
          </a:p>
          <a:p>
            <a:pPr>
              <a:buNone/>
            </a:pPr>
            <a:r>
              <a:rPr lang="en-US" sz="3600" u="sng" dirty="0" smtClean="0">
                <a:latin typeface="Comic Sans MS"/>
                <a:cs typeface="Comic Sans MS"/>
              </a:rPr>
              <a:t> </a:t>
            </a:r>
          </a:p>
          <a:p>
            <a:pPr>
              <a:buClr>
                <a:srgbClr val="FF0000"/>
              </a:buClr>
              <a:buFont typeface="Wingdings" charset="2"/>
              <a:buChar char="ü"/>
            </a:pPr>
            <a:r>
              <a:rPr lang="en-US" sz="3600" dirty="0" smtClean="0">
                <a:latin typeface="Comic Sans MS"/>
                <a:cs typeface="Comic Sans MS"/>
              </a:rPr>
              <a:t> </a:t>
            </a:r>
            <a:r>
              <a:rPr lang="en-US" sz="2800" dirty="0" smtClean="0">
                <a:latin typeface="Comic Sans MS"/>
                <a:cs typeface="Comic Sans MS"/>
              </a:rPr>
              <a:t>To find the mass number, just round the average atomic mass to the nearest </a:t>
            </a:r>
            <a:r>
              <a:rPr lang="en-US" sz="2800" i="1" dirty="0" smtClean="0">
                <a:latin typeface="Comic Sans MS"/>
                <a:cs typeface="Comic Sans MS"/>
              </a:rPr>
              <a:t>whole</a:t>
            </a:r>
            <a:r>
              <a:rPr lang="en-US" sz="2800" dirty="0" smtClean="0">
                <a:latin typeface="Comic Sans MS"/>
                <a:cs typeface="Comic Sans MS"/>
              </a:rPr>
              <a:t> number.</a:t>
            </a:r>
            <a:endParaRPr lang="en-US" sz="2800" u="sng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sz="3600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sz="36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u="sng" dirty="0" smtClean="0">
                <a:latin typeface="Comic Sans MS"/>
                <a:cs typeface="Comic Sans MS"/>
              </a:rPr>
              <a:t>Examples</a:t>
            </a:r>
            <a:r>
              <a:rPr lang="en-US" dirty="0" smtClean="0">
                <a:latin typeface="Comic Sans MS"/>
                <a:cs typeface="Comic Sans MS"/>
              </a:rPr>
              <a:t>: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Oxygen has an average atomic mass of 15.999. So, the mass number is 16.</a:t>
            </a:r>
          </a:p>
          <a:p>
            <a:r>
              <a:rPr lang="en-US" dirty="0" smtClean="0">
                <a:latin typeface="Comic Sans MS"/>
                <a:cs typeface="Comic Sans MS"/>
              </a:rPr>
              <a:t>Lithium has an average atomic mass of 6.941. The mass number is 7.</a:t>
            </a:r>
          </a:p>
          <a:p>
            <a:r>
              <a:rPr lang="en-US" dirty="0" smtClean="0">
                <a:latin typeface="Comic Sans MS"/>
                <a:cs typeface="Comic Sans MS"/>
              </a:rPr>
              <a:t>Hydrogen has an avg. atomic mass of 1.008. Rounding to the nearest whole number would bring us to a mass number of 1.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u="sng" dirty="0" smtClean="0">
                <a:latin typeface="Comic Sans MS"/>
                <a:cs typeface="Comic Sans MS"/>
              </a:rPr>
              <a:t>Finding the number of neutrons in an atom:</a:t>
            </a:r>
            <a:endParaRPr lang="en-US" sz="3600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  <a:latin typeface="Comic Sans MS"/>
                <a:cs typeface="Comic Sans MS"/>
              </a:rPr>
              <a:t>Formula</a:t>
            </a:r>
            <a:r>
              <a:rPr lang="en-US" dirty="0" smtClean="0">
                <a:latin typeface="Comic Sans MS"/>
                <a:cs typeface="Comic Sans MS"/>
              </a:rPr>
              <a:t>:</a:t>
            </a:r>
          </a:p>
          <a:p>
            <a:pPr>
              <a:buNone/>
            </a:pPr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r>
              <a:rPr lang="en-US" sz="3900" dirty="0" smtClean="0">
                <a:latin typeface="Comic Sans MS"/>
                <a:cs typeface="Comic Sans MS"/>
              </a:rPr>
              <a:t>Mass Number – Atomic Number = Number of Neutrons</a:t>
            </a:r>
          </a:p>
          <a:p>
            <a:endParaRPr lang="en-US" dirty="0" smtClean="0">
              <a:latin typeface="Comic Sans MS"/>
              <a:cs typeface="Comic Sans MS"/>
            </a:endParaRPr>
          </a:p>
          <a:p>
            <a:pPr>
              <a:buNone/>
            </a:pP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241</Words>
  <Application>Microsoft Macintosh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Atomic Mass</vt:lpstr>
      <vt:lpstr>Slide 2</vt:lpstr>
      <vt:lpstr>Slide 3</vt:lpstr>
      <vt:lpstr>Examples:</vt:lpstr>
      <vt:lpstr>Finding the number of neutrons in an atom: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Billy Auger</dc:creator>
  <cp:lastModifiedBy>Billy Auger</cp:lastModifiedBy>
  <cp:revision>10</cp:revision>
  <dcterms:created xsi:type="dcterms:W3CDTF">2011-07-27T15:23:53Z</dcterms:created>
  <dcterms:modified xsi:type="dcterms:W3CDTF">2011-07-27T16:37:41Z</dcterms:modified>
</cp:coreProperties>
</file>