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D1D0E"/>
    <a:srgbClr val="3D270F"/>
    <a:srgbClr val="74A0E6"/>
    <a:srgbClr val="32D6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9251-60A2-A646-9044-1FB603A4EBF8}" type="datetimeFigureOut">
              <a:rPr lang="en-US" smtClean="0"/>
              <a:pPr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1FDC-84CD-684E-A4A1-52ABC7AAB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Electron Arrangement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The area around the nucleus where electrons are found is called the </a:t>
            </a:r>
            <a:r>
              <a:rPr lang="en-US" i="1" u="sng" dirty="0" smtClean="0">
                <a:latin typeface="Comic Sans MS"/>
                <a:cs typeface="Comic Sans MS"/>
              </a:rPr>
              <a:t>electron cloud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Electrons are arranged in </a:t>
            </a:r>
            <a:r>
              <a:rPr lang="en-US" i="1" dirty="0" smtClean="0">
                <a:latin typeface="Comic Sans MS"/>
                <a:cs typeface="Comic Sans MS"/>
              </a:rPr>
              <a:t>energy levels</a:t>
            </a:r>
            <a:r>
              <a:rPr lang="en-US" dirty="0" smtClean="0">
                <a:latin typeface="Comic Sans MS"/>
                <a:cs typeface="Comic Sans MS"/>
              </a:rPr>
              <a:t>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Each energy level is a different distance from the nucleus.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As we move further from the nucleus, the energy level </a:t>
            </a:r>
            <a:r>
              <a:rPr lang="en-US" i="1" dirty="0" smtClean="0">
                <a:latin typeface="Comic Sans MS"/>
                <a:cs typeface="Comic Sans MS"/>
              </a:rPr>
              <a:t>increases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bohrenergy.gif"/>
          <p:cNvPicPr>
            <a:picLocks noGrp="1" noChangeAspect="1"/>
          </p:cNvPicPr>
          <p:nvPr>
            <p:ph idx="1"/>
          </p:nvPr>
        </p:nvPicPr>
        <p:blipFill>
          <a:blip r:embed="rId2"/>
          <a:srcRect l="-6608" r="-6608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 anchor="ctr">
            <a:normAutofit fontScale="90000"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Each energy level can hold only a certain amount of electrons: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</a:t>
            </a:r>
            <a:r>
              <a:rPr lang="en-US" u="sng" dirty="0" smtClean="0">
                <a:latin typeface="Comic Sans MS"/>
                <a:cs typeface="Comic Sans MS"/>
              </a:rPr>
              <a:t>Energy Level</a:t>
            </a:r>
            <a:r>
              <a:rPr lang="en-US" dirty="0" smtClean="0">
                <a:latin typeface="Comic Sans MS"/>
                <a:cs typeface="Comic Sans MS"/>
              </a:rPr>
              <a:t>            </a:t>
            </a:r>
            <a:r>
              <a:rPr lang="en-US" u="sng" dirty="0" smtClean="0">
                <a:latin typeface="Comic Sans MS"/>
                <a:cs typeface="Comic Sans MS"/>
              </a:rPr>
              <a:t>Electron Capacity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1</a:t>
            </a:r>
            <a:r>
              <a:rPr lang="en-US" baseline="30000" dirty="0" smtClean="0">
                <a:latin typeface="Comic Sans MS"/>
                <a:cs typeface="Comic Sans MS"/>
              </a:rPr>
              <a:t>st</a:t>
            </a:r>
            <a:r>
              <a:rPr lang="en-US" dirty="0" smtClean="0">
                <a:latin typeface="Comic Sans MS"/>
                <a:cs typeface="Comic Sans MS"/>
              </a:rPr>
              <a:t>                          2 electrons  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2</a:t>
            </a:r>
            <a:r>
              <a:rPr lang="en-US" baseline="30000" dirty="0" smtClean="0">
                <a:latin typeface="Comic Sans MS"/>
                <a:cs typeface="Comic Sans MS"/>
              </a:rPr>
              <a:t>nd</a:t>
            </a:r>
            <a:r>
              <a:rPr lang="en-US" dirty="0" smtClean="0">
                <a:latin typeface="Comic Sans MS"/>
                <a:cs typeface="Comic Sans MS"/>
              </a:rPr>
              <a:t>                         8 electrons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3</a:t>
            </a:r>
            <a:r>
              <a:rPr lang="en-US" baseline="30000" dirty="0" smtClean="0">
                <a:latin typeface="Comic Sans MS"/>
                <a:cs typeface="Comic Sans MS"/>
              </a:rPr>
              <a:t>rd</a:t>
            </a:r>
            <a:r>
              <a:rPr lang="en-US" dirty="0" smtClean="0">
                <a:latin typeface="Comic Sans MS"/>
                <a:cs typeface="Comic Sans MS"/>
              </a:rPr>
              <a:t>                         18 electrons      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4</a:t>
            </a:r>
            <a:r>
              <a:rPr lang="en-US" baseline="30000" dirty="0" smtClean="0">
                <a:latin typeface="Comic Sans MS"/>
                <a:cs typeface="Comic Sans MS"/>
              </a:rPr>
              <a:t>th</a:t>
            </a:r>
            <a:r>
              <a:rPr lang="en-US" dirty="0" smtClean="0">
                <a:latin typeface="Comic Sans MS"/>
                <a:cs typeface="Comic Sans MS"/>
              </a:rPr>
              <a:t>                         32 electrons</a:t>
            </a: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u="sng" dirty="0" smtClean="0">
                <a:latin typeface="Comic Sans MS"/>
                <a:cs typeface="Comic Sans MS"/>
              </a:rPr>
              <a:t>Helium Atom</a:t>
            </a:r>
            <a:r>
              <a:rPr lang="en-US" sz="3600" dirty="0" smtClean="0">
                <a:latin typeface="Comic Sans MS"/>
                <a:cs typeface="Comic Sans MS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 protons, </a:t>
            </a:r>
            <a:r>
              <a:rPr lang="en-US" sz="2400" dirty="0" smtClean="0">
                <a:solidFill>
                  <a:srgbClr val="32D62B"/>
                </a:solidFill>
                <a:latin typeface="Comic Sans MS"/>
                <a:cs typeface="Comic Sans MS"/>
              </a:rPr>
              <a:t>2 neutrons, 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  <a:cs typeface="Comic Sans MS"/>
              </a:rPr>
              <a:t>2 electrons</a:t>
            </a:r>
            <a:endParaRPr lang="en-US" sz="2400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 descr="helium-ato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642" r="-316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4333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u="sng" dirty="0" smtClean="0">
                <a:latin typeface="Comic Sans MS"/>
                <a:cs typeface="Comic Sans MS"/>
              </a:rPr>
              <a:t>Oxygen Atom</a:t>
            </a:r>
            <a:r>
              <a:rPr lang="en-US" sz="3600" dirty="0" smtClean="0">
                <a:latin typeface="Comic Sans MS"/>
                <a:cs typeface="Comic Sans MS"/>
              </a:rPr>
              <a:t>: The first level can hold only two electrons. The remaining six are on the 2</a:t>
            </a:r>
            <a:r>
              <a:rPr lang="en-US" sz="3600" baseline="30000" dirty="0" smtClean="0">
                <a:latin typeface="Comic Sans MS"/>
                <a:cs typeface="Comic Sans MS"/>
              </a:rPr>
              <a:t>nd</a:t>
            </a:r>
            <a:r>
              <a:rPr lang="en-US" sz="3600" dirty="0" smtClean="0">
                <a:latin typeface="Comic Sans MS"/>
                <a:cs typeface="Comic Sans MS"/>
              </a:rPr>
              <a:t> energy level.   </a:t>
            </a:r>
            <a:endParaRPr lang="en-US" sz="3600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oxyge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3298" r="-43298"/>
          <a:stretch>
            <a:fillRect/>
          </a:stretch>
        </p:blipFill>
        <p:spPr>
          <a:xfrm>
            <a:off x="457200" y="2003425"/>
            <a:ext cx="8229600" cy="41227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u="sng" dirty="0" smtClean="0">
                <a:latin typeface="Comic Sans MS"/>
                <a:cs typeface="Comic Sans MS"/>
              </a:rPr>
              <a:t>Sodium Atom</a:t>
            </a:r>
            <a:endParaRPr lang="en-US" sz="2400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 descr="sodiumato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7731" r="-773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117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Electron Arrangement</vt:lpstr>
      <vt:lpstr>Slide 2</vt:lpstr>
      <vt:lpstr>Slide 3</vt:lpstr>
      <vt:lpstr>Helium Atom: 2 protons, 2 neutrons, 2 electrons</vt:lpstr>
      <vt:lpstr>Oxygen Atom: The first level can hold only two electrons. The remaining six are on the 2nd energy level.   </vt:lpstr>
      <vt:lpstr>Sodium Atom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10</cp:revision>
  <dcterms:created xsi:type="dcterms:W3CDTF">2011-07-28T15:11:22Z</dcterms:created>
  <dcterms:modified xsi:type="dcterms:W3CDTF">2011-07-28T17:04:14Z</dcterms:modified>
</cp:coreProperties>
</file>