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0" r:id="rId3"/>
    <p:sldId id="258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8857-0EFD-3E47-8D24-ACC6C051153F}" type="datetimeFigureOut">
              <a:rPr lang="en-US" smtClean="0"/>
              <a:pPr/>
              <a:t>8/1/11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6B57-7402-BA4D-9D56-57613AAB6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8857-0EFD-3E47-8D24-ACC6C051153F}" type="datetimeFigureOut">
              <a:rPr lang="en-US" smtClean="0"/>
              <a:pPr/>
              <a:t>8/1/11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6B57-7402-BA4D-9D56-57613AAB6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8857-0EFD-3E47-8D24-ACC6C051153F}" type="datetimeFigureOut">
              <a:rPr lang="en-US" smtClean="0"/>
              <a:pPr/>
              <a:t>8/1/11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6B57-7402-BA4D-9D56-57613AAB6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8857-0EFD-3E47-8D24-ACC6C051153F}" type="datetimeFigureOut">
              <a:rPr lang="en-US" smtClean="0"/>
              <a:pPr/>
              <a:t>8/1/11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6B57-7402-BA4D-9D56-57613AAB6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8857-0EFD-3E47-8D24-ACC6C051153F}" type="datetimeFigureOut">
              <a:rPr lang="en-US" smtClean="0"/>
              <a:pPr/>
              <a:t>8/1/11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6B57-7402-BA4D-9D56-57613AAB6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8857-0EFD-3E47-8D24-ACC6C051153F}" type="datetimeFigureOut">
              <a:rPr lang="en-US" smtClean="0"/>
              <a:pPr/>
              <a:t>8/1/11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6B57-7402-BA4D-9D56-57613AAB6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8857-0EFD-3E47-8D24-ACC6C051153F}" type="datetimeFigureOut">
              <a:rPr lang="en-US" smtClean="0"/>
              <a:pPr/>
              <a:t>8/1/11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6B57-7402-BA4D-9D56-57613AAB6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8857-0EFD-3E47-8D24-ACC6C051153F}" type="datetimeFigureOut">
              <a:rPr lang="en-US" smtClean="0"/>
              <a:pPr/>
              <a:t>8/1/11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6B57-7402-BA4D-9D56-57613AAB6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8857-0EFD-3E47-8D24-ACC6C051153F}" type="datetimeFigureOut">
              <a:rPr lang="en-US" smtClean="0"/>
              <a:pPr/>
              <a:t>8/1/11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6B57-7402-BA4D-9D56-57613AAB6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8857-0EFD-3E47-8D24-ACC6C051153F}" type="datetimeFigureOut">
              <a:rPr lang="en-US" smtClean="0"/>
              <a:pPr/>
              <a:t>8/1/11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6B57-7402-BA4D-9D56-57613AAB6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C8857-0EFD-3E47-8D24-ACC6C051153F}" type="datetimeFigureOut">
              <a:rPr lang="en-US" smtClean="0"/>
              <a:pPr/>
              <a:t>8/1/11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6B57-7402-BA4D-9D56-57613AAB6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C8857-0EFD-3E47-8D24-ACC6C051153F}" type="datetimeFigureOut">
              <a:rPr lang="en-US" smtClean="0"/>
              <a:pPr/>
              <a:t>8/1/11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6B57-7402-BA4D-9D56-57613AAB6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The Periodic Table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Comic Sans MS"/>
                <a:cs typeface="Comic Sans MS"/>
              </a:rPr>
              <a:t>   </a:t>
            </a:r>
            <a:r>
              <a:rPr lang="en-US" u="sng" dirty="0" smtClean="0">
                <a:latin typeface="Comic Sans MS"/>
                <a:cs typeface="Comic Sans MS"/>
              </a:rPr>
              <a:t>Chemical Symbol</a:t>
            </a:r>
            <a:r>
              <a:rPr lang="en-US" dirty="0" smtClean="0">
                <a:latin typeface="Comic Sans MS"/>
                <a:cs typeface="Comic Sans MS"/>
              </a:rPr>
              <a:t> - A shortened way of writing the name of an element.</a:t>
            </a:r>
          </a:p>
          <a:p>
            <a:r>
              <a:rPr lang="en-US" dirty="0" smtClean="0">
                <a:latin typeface="Comic Sans MS"/>
                <a:cs typeface="Comic Sans MS"/>
              </a:rPr>
              <a:t>Usually one or two letters in a chemical symbol.</a:t>
            </a:r>
          </a:p>
          <a:p>
            <a:r>
              <a:rPr lang="en-US" dirty="0" smtClean="0">
                <a:latin typeface="Comic Sans MS"/>
                <a:cs typeface="Comic Sans MS"/>
              </a:rPr>
              <a:t>The first letter is always capitalized.</a:t>
            </a:r>
          </a:p>
          <a:p>
            <a:r>
              <a:rPr lang="en-US" dirty="0" smtClean="0">
                <a:latin typeface="Comic Sans MS"/>
                <a:cs typeface="Comic Sans MS"/>
              </a:rPr>
              <a:t>If there is a second letter, then it will </a:t>
            </a:r>
            <a:r>
              <a:rPr lang="en-US" dirty="0">
                <a:latin typeface="Comic Sans MS"/>
                <a:cs typeface="Comic Sans MS"/>
              </a:rPr>
              <a:t>b</a:t>
            </a:r>
            <a:r>
              <a:rPr lang="en-US" dirty="0" smtClean="0">
                <a:latin typeface="Comic Sans MS"/>
                <a:cs typeface="Comic Sans MS"/>
              </a:rPr>
              <a:t>e lowercase.</a:t>
            </a:r>
          </a:p>
          <a:p>
            <a:r>
              <a:rPr lang="en-US" dirty="0" smtClean="0">
                <a:latin typeface="Comic Sans MS"/>
                <a:cs typeface="Comic Sans MS"/>
              </a:rPr>
              <a:t>Some chemical symbols come from the Latin name for the element.</a:t>
            </a:r>
            <a:endParaRPr lang="en-US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Comic Sans MS"/>
                <a:cs typeface="Comic Sans MS"/>
              </a:rPr>
              <a:t>Rows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There are seven rows.</a:t>
            </a:r>
          </a:p>
          <a:p>
            <a:r>
              <a:rPr lang="en-US" dirty="0" smtClean="0">
                <a:latin typeface="Comic Sans MS"/>
                <a:cs typeface="Comic Sans MS"/>
              </a:rPr>
              <a:t>Each row is called a </a:t>
            </a:r>
            <a:r>
              <a:rPr lang="en-US" i="1" u="sng" dirty="0" smtClean="0">
                <a:latin typeface="Comic Sans MS"/>
                <a:cs typeface="Comic Sans MS"/>
              </a:rPr>
              <a:t>period</a:t>
            </a:r>
            <a:r>
              <a:rPr lang="en-US" dirty="0" smtClean="0">
                <a:latin typeface="Comic Sans MS"/>
                <a:cs typeface="Comic Sans MS"/>
              </a:rPr>
              <a:t>.</a:t>
            </a:r>
          </a:p>
          <a:p>
            <a:r>
              <a:rPr lang="en-US" dirty="0" smtClean="0">
                <a:latin typeface="Comic Sans MS"/>
                <a:cs typeface="Comic Sans MS"/>
              </a:rPr>
              <a:t>The elements in a period </a:t>
            </a:r>
            <a:r>
              <a:rPr lang="en-US" i="1" dirty="0" smtClean="0">
                <a:latin typeface="Comic Sans MS"/>
                <a:cs typeface="Comic Sans MS"/>
              </a:rPr>
              <a:t>do not </a:t>
            </a:r>
            <a:r>
              <a:rPr lang="en-US" dirty="0" smtClean="0">
                <a:latin typeface="Comic Sans MS"/>
                <a:cs typeface="Comic Sans MS"/>
              </a:rPr>
              <a:t>have similar properties.</a:t>
            </a:r>
          </a:p>
          <a:p>
            <a:r>
              <a:rPr lang="en-US" dirty="0" smtClean="0">
                <a:latin typeface="Comic Sans MS"/>
                <a:cs typeface="Comic Sans MS"/>
              </a:rPr>
              <a:t>Elements in the same period have the same number of energy levels.</a:t>
            </a:r>
          </a:p>
          <a:p>
            <a:r>
              <a:rPr lang="en-US" dirty="0" smtClean="0">
                <a:latin typeface="Comic Sans MS"/>
                <a:cs typeface="Comic Sans MS"/>
              </a:rPr>
              <a:t>Each period starts with an element that is a solid and ends with an element that is a gas (except the first period!).</a:t>
            </a:r>
            <a:endParaRPr lang="en-US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Before we move on with this lesson: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Columns are vertical…….they go up and down. To help you remember, think of the columns on the front of this house….they go up and down.</a:t>
            </a:r>
            <a:endParaRPr lang="en-US" dirty="0"/>
          </a:p>
        </p:txBody>
      </p:sp>
      <p:pic>
        <p:nvPicPr>
          <p:cNvPr id="4" name="Picture 3" descr="colum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441" y="3124226"/>
            <a:ext cx="4106748" cy="3364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  Rows are horizontal. Think of the sentences in a book you are reading. They go from left to right.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Arrangement of elements on the periodic table: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 smtClean="0">
                <a:latin typeface="Comic Sans MS"/>
                <a:cs typeface="Comic Sans MS"/>
              </a:rPr>
              <a:t>There are 18 columns called </a:t>
            </a:r>
            <a:r>
              <a:rPr lang="en-US" i="1" dirty="0" smtClean="0">
                <a:latin typeface="Comic Sans MS"/>
                <a:cs typeface="Comic Sans MS"/>
              </a:rPr>
              <a:t>groups</a:t>
            </a:r>
            <a:r>
              <a:rPr lang="en-US" dirty="0" smtClean="0">
                <a:latin typeface="Comic Sans MS"/>
                <a:cs typeface="Comic Sans MS"/>
              </a:rPr>
              <a:t>.</a:t>
            </a:r>
          </a:p>
          <a:p>
            <a:r>
              <a:rPr lang="en-US" dirty="0" smtClean="0">
                <a:latin typeface="Comic Sans MS"/>
                <a:cs typeface="Comic Sans MS"/>
              </a:rPr>
              <a:t>Elements of the same group have similar physical and chemical properties.</a:t>
            </a:r>
          </a:p>
          <a:p>
            <a:r>
              <a:rPr lang="en-US" dirty="0" smtClean="0">
                <a:latin typeface="Comic Sans MS"/>
                <a:cs typeface="Comic Sans MS"/>
              </a:rPr>
              <a:t>Elements in the same group have the same number of electrons in their outermost energy levels.</a:t>
            </a:r>
            <a:endParaRPr lang="en-US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234</Words>
  <Application>Microsoft Macintosh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Periodic Table</vt:lpstr>
      <vt:lpstr>Rows</vt:lpstr>
      <vt:lpstr>Before we move on with this lesson:</vt:lpstr>
      <vt:lpstr>Slide 4</vt:lpstr>
      <vt:lpstr>Arrangement of elements on the periodic table: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Periodic Table</dc:title>
  <dc:creator>Billy Auger</dc:creator>
  <cp:lastModifiedBy>Billy Auger</cp:lastModifiedBy>
  <cp:revision>3</cp:revision>
  <dcterms:created xsi:type="dcterms:W3CDTF">2011-08-01T15:10:05Z</dcterms:created>
  <dcterms:modified xsi:type="dcterms:W3CDTF">2011-08-01T18:27:44Z</dcterms:modified>
</cp:coreProperties>
</file>