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48600" y="0"/>
            <a:ext cx="1295399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  <a:alpha val="20000"/>
                </a:schemeClr>
              </a:gs>
              <a:gs pos="100000">
                <a:schemeClr val="bg1">
                  <a:lumMod val="85000"/>
                  <a:alpha val="20000"/>
                </a:schemeClr>
              </a:gs>
            </a:gsLst>
            <a:lin ang="21594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2971800"/>
            <a:ext cx="5120640" cy="1709928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4956048"/>
            <a:ext cx="5111496" cy="1004048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ct val="120000"/>
              </a:lnSpc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E494-56F6-7544-B9E7-55610FDAE74C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F0B-25C7-1440-9BC1-DD8CB950711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259"/>
            <a:ext cx="7071837" cy="901700"/>
          </a:xfrm>
        </p:spPr>
        <p:txBody>
          <a:bodyPr bIns="0"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12988"/>
            <a:ext cx="6843713" cy="381317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00" y="1103406"/>
            <a:ext cx="7085908" cy="841188"/>
          </a:xfrm>
        </p:spPr>
        <p:txBody>
          <a:bodyPr tIns="0" b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E494-56F6-7544-B9E7-55610FDAE74C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F0B-25C7-1440-9BC1-DD8CB9507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96435"/>
            <a:ext cx="7072313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93" y="443753"/>
            <a:ext cx="6970059" cy="3977640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63173"/>
            <a:ext cx="7072313" cy="804862"/>
          </a:xfrm>
        </p:spPr>
        <p:txBody>
          <a:bodyPr lIns="109728">
            <a:normAutofit/>
          </a:bodyPr>
          <a:lstStyle>
            <a:lvl1pPr marL="0" indent="0">
              <a:spcBef>
                <a:spcPct val="0"/>
              </a:spcBef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E494-56F6-7544-B9E7-55610FDAE74C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F0B-25C7-1440-9BC1-DD8CB9507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E494-56F6-7544-B9E7-55610FDAE74C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F0B-25C7-1440-9BC1-DD8CB9507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685800"/>
            <a:ext cx="1128713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58674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E494-56F6-7544-B9E7-55610FDAE74C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1341" y="6181538"/>
            <a:ext cx="806824" cy="365125"/>
          </a:xfrm>
        </p:spPr>
        <p:txBody>
          <a:bodyPr/>
          <a:lstStyle/>
          <a:p>
            <a:fld id="{9850FF0B-25C7-1440-9BC1-DD8CB9507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9A8E494-56F6-7544-B9E7-55610FDAE74C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850FF0B-25C7-1440-9BC1-DD8CB95071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2971800"/>
            <a:ext cx="5122862" cy="1712259"/>
          </a:xfrm>
        </p:spPr>
        <p:txBody>
          <a:bodyPr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>
              <a:defRPr sz="4400" b="1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953000"/>
            <a:ext cx="5113896" cy="100100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lnSpc>
                <a:spcPct val="120000"/>
              </a:lnSpc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A8E494-56F6-7544-B9E7-55610FDAE74C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130552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06353" y="9144"/>
            <a:ext cx="2743200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9" name="Picture 8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90800" y="6356350"/>
            <a:ext cx="667871" cy="365125"/>
          </a:xfr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1200" b="1" i="0" u="none" strike="noStrike" kern="1200" cap="none" spc="0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9850FF0B-25C7-1440-9BC1-DD8CB9507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24435"/>
            <a:ext cx="4845424" cy="731838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4845424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9A8E494-56F6-7544-B9E7-55610FDAE74C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850FF0B-25C7-1440-9BC1-DD8CB95071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9144"/>
            <a:ext cx="2379663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54300"/>
            <a:ext cx="7315200" cy="850900"/>
          </a:xfrm>
        </p:spPr>
        <p:txBody>
          <a:bodyPr anchor="b" anchorCtr="0">
            <a:normAutofit/>
          </a:bodyPr>
          <a:lstStyle>
            <a:lvl1pPr algn="ctr">
              <a:defRPr sz="4400" b="1" cap="none" baseline="0"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099" y="3622344"/>
            <a:ext cx="7302501" cy="1105401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ct val="0"/>
              </a:spcBef>
              <a:buNone/>
              <a:defRPr sz="15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A8E494-56F6-7544-B9E7-55610FDAE74C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 descr="SectionHeader-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48" y="3559792"/>
            <a:ext cx="7315200" cy="17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035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1706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E494-56F6-7544-B9E7-55610FDAE74C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F0B-25C7-1440-9BC1-DD8CB9507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63071" y="1949824"/>
            <a:ext cx="3474720" cy="4290753"/>
          </a:xfrm>
          <a:prstGeom prst="rect">
            <a:avLst/>
          </a:prstGeom>
        </p:spPr>
      </p:pic>
      <p:pic>
        <p:nvPicPr>
          <p:cNvPr id="11" name="Picture 10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992880" y="1945341"/>
            <a:ext cx="3474720" cy="429075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72236"/>
            <a:ext cx="3429000" cy="4174564"/>
          </a:xfrm>
          <a:prstGeom prst="roundRect">
            <a:avLst>
              <a:gd name="adj" fmla="val 4119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tIns="91440" bIns="9144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1706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1706" y="1972236"/>
            <a:ext cx="3429000" cy="4174564"/>
          </a:xfrm>
          <a:prstGeom prst="roundRect">
            <a:avLst>
              <a:gd name="adj" fmla="val 2941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vert="horz" lIns="91440" tIns="91440" rIns="91440" bIns="9144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buSzPct val="100000"/>
              <a:buFont typeface="Wingdings 2" pitchFamily="18" charset="2"/>
              <a:buChar char="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buSzPct val="100000"/>
              <a:buFont typeface="Wingdings 2" pitchFamily="18" charset="2"/>
              <a:buChar char="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buSzPct val="100000"/>
              <a:buFont typeface="Wingdings 2" pitchFamily="18" charset="2"/>
              <a:buChar char="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E494-56F6-7544-B9E7-55610FDAE74C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F0B-25C7-1440-9BC1-DD8CB9507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E494-56F6-7544-B9E7-55610FDAE74C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F0B-25C7-1440-9BC1-DD8CB9507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8E494-56F6-7544-B9E7-55610FDAE74C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F0B-25C7-1440-9BC1-DD8CB9507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624" y="524435"/>
            <a:ext cx="7086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24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l">
              <a:defRPr sz="1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E9A8E494-56F6-7544-B9E7-55610FDAE74C}" type="datetimeFigureOut">
              <a:rPr lang="en-US" smtClean="0"/>
              <a:pPr/>
              <a:t>3/15/12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341" y="6181538"/>
            <a:ext cx="806824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r">
              <a:defRPr sz="45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9850FF0B-25C7-1440-9BC1-DD8CB950711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evelDivider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72400" y="0"/>
            <a:ext cx="107156" cy="6858000"/>
          </a:xfrm>
          <a:prstGeom prst="rect">
            <a:avLst/>
          </a:prstGeom>
        </p:spPr>
      </p:pic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2200" b="1" i="0" u="none" strike="noStrike" kern="1200" cap="none" spc="0" normalizeH="0" baseline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>
          <a:solidFill>
            <a:schemeClr val="tx2"/>
          </a:solidFill>
          <a:effectLst>
            <a:innerShdw blurRad="63500" dist="50800" dir="5400000">
              <a:schemeClr val="bg1">
                <a:alpha val="5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400"/>
        </a:spcBef>
        <a:buClr>
          <a:schemeClr val="tx2"/>
        </a:buClr>
        <a:buSzPct val="100000"/>
        <a:buFont typeface="Wingdings 2" pitchFamily="18" charset="2"/>
        <a:buChar char=""/>
        <a:defRPr sz="26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4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22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0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18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Gravity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force of attraction between all objects in the universe.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Two things determine gravitational pull between objects: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Distance</a:t>
            </a:r>
          </a:p>
          <a:p>
            <a:r>
              <a:rPr lang="en-US" b="1" dirty="0" smtClean="0"/>
              <a:t>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Distance and Gravity</a:t>
            </a:r>
            <a:endParaRPr lang="en-US" b="1" u="sng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t="-12223" b="-1222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Relationship is Inverse</a:t>
            </a:r>
            <a:endParaRPr lang="en-US" b="1" u="sng" dirty="0"/>
          </a:p>
        </p:txBody>
      </p:sp>
      <p:pic>
        <p:nvPicPr>
          <p:cNvPr id="4" name="Content Placeholder 3" descr="images 4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9116" r="-1911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Mass and Gravity</a:t>
            </a:r>
            <a:endParaRPr lang="en-US" b="1" u="sng" dirty="0"/>
          </a:p>
        </p:txBody>
      </p:sp>
      <p:pic>
        <p:nvPicPr>
          <p:cNvPr id="4" name="Content Placeholder 3" descr="balls.gif"/>
          <p:cNvPicPr>
            <a:picLocks noGrp="1" noChangeAspect="1"/>
          </p:cNvPicPr>
          <p:nvPr>
            <p:ph idx="1"/>
          </p:nvPr>
        </p:nvPicPr>
        <p:blipFill>
          <a:blip r:embed="rId2"/>
          <a:srcRect l="-54512" r="-54512"/>
          <a:stretch>
            <a:fillRect/>
          </a:stretch>
        </p:blipFill>
        <p:spPr>
          <a:xfrm>
            <a:off x="1" y="1600200"/>
            <a:ext cx="7805598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Relationship is Direct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370083" y="3550680"/>
            <a:ext cx="3099595" cy="317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178126" y="5102066"/>
            <a:ext cx="359608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178125" y="2336216"/>
            <a:ext cx="3392137" cy="276743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al">
  <a:themeElements>
    <a:clrScheme name="Metal">
      <a:dk1>
        <a:sysClr val="windowText" lastClr="000000"/>
      </a:dk1>
      <a:lt1>
        <a:sysClr val="window" lastClr="FFFFFF"/>
      </a:lt1>
      <a:dk2>
        <a:srgbClr val="32363B"/>
      </a:dk2>
      <a:lt2>
        <a:srgbClr val="CACFD3"/>
      </a:lt2>
      <a:accent1>
        <a:srgbClr val="6283AD"/>
      </a:accent1>
      <a:accent2>
        <a:srgbClr val="324966"/>
      </a:accent2>
      <a:accent3>
        <a:srgbClr val="5B9EA4"/>
      </a:accent3>
      <a:accent4>
        <a:srgbClr val="1D5B57"/>
      </a:accent4>
      <a:accent5>
        <a:srgbClr val="1B4430"/>
      </a:accent5>
      <a:accent6>
        <a:srgbClr val="2F3C35"/>
      </a:accent6>
      <a:hlink>
        <a:srgbClr val="ED7307"/>
      </a:hlink>
      <a:folHlink>
        <a:srgbClr val="6D6F71"/>
      </a:folHlink>
    </a:clrScheme>
    <a:fontScheme name="Metal">
      <a:majorFont>
        <a:latin typeface="Eurostile"/>
        <a:ea typeface=""/>
        <a:cs typeface=""/>
        <a:font script="Jpan" typeface="ＭＳ Ｐゴシック"/>
      </a:majorFont>
      <a:minorFont>
        <a:latin typeface="Eurostile"/>
        <a:ea typeface=""/>
        <a:cs typeface=""/>
        <a:font script="Jpan" typeface="ＭＳ Ｐゴシック"/>
      </a:minorFont>
    </a:fontScheme>
    <a:fmtScheme name="Metal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38100" dist="12700" dir="5400000" rotWithShape="0">
              <a:srgbClr val="FFFFFF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3000000"/>
            </a:lightRig>
          </a:scene3d>
          <a:sp3d contourW="15875" prstMaterial="matte">
            <a:bevelT w="63500" h="50800" prst="angle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Metal.thmx</Template>
  <TotalTime>55</TotalTime>
  <Words>34</Words>
  <Application>Microsoft Macintosh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Metal</vt:lpstr>
      <vt:lpstr>Gravity</vt:lpstr>
      <vt:lpstr>Two things determine gravitational pull between objects:</vt:lpstr>
      <vt:lpstr>Distance and Gravity</vt:lpstr>
      <vt:lpstr>Relationship is Inverse</vt:lpstr>
      <vt:lpstr>Mass and Gravity</vt:lpstr>
      <vt:lpstr>Relationship is Direct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</dc:title>
  <dc:creator>Billy Auger</dc:creator>
  <cp:lastModifiedBy>Billy Auger</cp:lastModifiedBy>
  <cp:revision>5</cp:revision>
  <dcterms:created xsi:type="dcterms:W3CDTF">2012-03-15T22:12:13Z</dcterms:created>
  <dcterms:modified xsi:type="dcterms:W3CDTF">2012-03-15T22:19:39Z</dcterms:modified>
</cp:coreProperties>
</file>